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35"/>
  </p:normalViewPr>
  <p:slideViewPr>
    <p:cSldViewPr snapToGrid="0">
      <p:cViewPr>
        <p:scale>
          <a:sx n="32" d="100"/>
          <a:sy n="32" d="100"/>
        </p:scale>
        <p:origin x="2656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7:03:53.1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0,'45'0,"-6"0,-16 0,-9 0,7 0,-6 0,7 0,2 0,1 0,5 0,1 0,3 0,4 0,-5 0,2 0,0 0,-6 0,4 0,-3 0,1 0,1 0,-1 0,5 0,-2 0,-1 0,2 0,-6 0,3 0,1 0,-4 0,0 0,-4 0,-3 0,0 0,-2 0,-1 0,-1 0,0 0,-1 0,0 0,0 0,0 1,0 0,0 1,2 0,0 1,1-1,0 0,1 0,1 0,0-1,0 0,1 0,-1-1,1 0,-1 0,1 1,2 0,0 1,2 0,0 0,1-1,1 0,0 0,0 1,-1-1,1 1,-1-2,0 0,-3 0,-1 0,0 0,-1 0,2 0,1 0,1 0,-3 0,1 0,-2 0,10 0,-11 0,10 0,-13 0,6 0,-2 0,0 0,-1 0,-2 0,-1 0,1 0,1 0,1-1,0-1,1 1,0-1,2 0,2 1,0-1,-1 1,1 0,0-1,1 1,1 1,-2 0,0-2,-4 1,1-1,0 0,0 1,4-1,0 2,2 0,0 0,-1 0,1 0,0 0,0 0,1 0,-1 0,0 0,-2 0,-1 0,0 0,0 0,0 0,0 0,3 0,0 0,1 0,0 0,0 0,0 0,0 0,0 0,-1 0,-1 0,-3 0,-1 0,0 0,0 2,1 0,-1 1,2 0,1-1,2 0,0-1,-2-1,-1 0,0 0,0 0,1 0,-1 0,-4 0,1 0,-1 0,0 0,5 0,-8 0,7 0,-10 0,6 0,0 0,1 0,0 0,0 0,-1 0,0 0,0 0,1 0,-1 0,0 0,-1 0,-1 0,-1 0,-2 0,0 0,1 0,2 0,-1 0,1 0,1 0,0 0,2 0,-2 0,1 0,-2 0,1 0,-3 0,-2 0,-2 0,1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7:03:56.2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14,'51'0,"-2"0,-15 0,5 0,12 0,22 0,-18 0,19 0,-31 0,12 0,-1 0,3 0,-2 0,3 0,-1 0,3 0,3 0,-2 0,6 0,-6 0,6 0,4 0,-4 0,4 0,-8 0,-2 0,0 0,-1 0,0 0,0 0,0 0,0 0,0 0,-2 0,1 0,-2 0,-1-1,-1 0,-2-1,0 0,0 2,0 0,-5 0,-3 0,-2 0,-3 0,7-1,-1-1,-5 0,2 0,-1 2,4 0,1 0,-2 0,-3 0,4 0,-4 0,4 0,2 0,-1 0,3 0,-5 0,-3 0,2 0,2 0,2 0,3 0,11 0,-21 0,31 0,-40 0,32 1,-21 1,15 2,2-1,0 0,3 2,-3-1,0 1,0 0,-2 1,2-1,0 0,0-2,3 1,-3-1,0 1,-2-1,-1 0,3 1,2-1,3 1,-1-2,-2 1,-4-1,0 0,-3-1,-2-1,-2 0,-2 0,-1 0,0 2,2 0,2 0,1 1,0-2,0 1,0-1,20-1,-16 0,17 0,-19 0,2 0,2 0,0 0,-3 0,0 0,-2 0,0 0,-1 0,-2 0,2 0,-1 0,-2 0,-4 0,-3 0,-4 0,-1 0,0 0,1 0,1-1,2-1,-4 0,-3 1,-2 1,-4 0,0 0,-1 0,-1-1,4-1,-9 1,11-1,-20 2,8 0,-5-2,-4 2,8-2,-7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7:04:09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0,'62'0,"-5"0,-21 0,5 0,3 0,-1 0,35 0,-37 0,42 0,-36 0,14 0,2 0,0 0,4 0,2 0,4 0,3 0,3 0,3 0,0 0,0 0,0 0,-2 0,1 0,-1 0,-1 0,0 0,0 0,-1 0,-2 1,-2 1,3 0,0 1,0-1,1 1,-4 2,-4 0,-1-1,-3 1,-2-2,1 2,-5-1,1 1,-2 0,0-1,-6 0,-6 0,3-1,2 1,3 0,1 1,-6 0,-1-1,1 0,1 1,0-1,-5 0,-4-1,-3 0,6 1,7 1,10 1,-19-2,10 1,-17 0,12 1,2 0,-2 1,-4-1,-3 0,-3-2,2 1,7-2,2-1,2-1,-1-1,-3 0,3 0,-1 0,-5 0,6 0,0 0,1 0,3 0,-6 0,4 0,6 0,-1-1,0-1,-4-1,-4-1,1-1,-2 0,1 1,2-1,-3 2,-1 1,-6 2,-4-1,-1-1,1 1,0-1,-2 2,-2 0,-1 0,2 0,2 0,1 0,2 0,2 0,2-1,1-1,-4 0,-3 1,1 0,-2 1,4-1,2 0,0-1,2 1,-3 0,-2 1,-2 0,-1-1,0 0,0-1,-2 1,-3 0,-2 1,-2 0,-1 0,0 0,0 0,0 0,3 0,6 0,-1 0,19 0,-21 0,19 0,-16 0,13 0,3-1,1-1,-5-1,-2 0,-3 0,-3 0,2 1,-4-1,-4 0,-4-1,-4 1,-3 0,-3 0,-2 1,-3-1,3 0,-3 1,3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7:04:11.3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1,'56'0,"2"0,-4 0,10 0,19 0,-34 0,3 0,6 0,2 0,-1 0,0 0,-5 0,-1 0,45 0,-10 0,3 0,-3 0,-1 0,0 0,12 0,-43 0,2 0,2 0,0 0,-2 0,-1 0,-5 0,-1 0,0 0,1 2,18 1,0 0,28 4,-13 1,-4-1,-10 1,-7-2,3-1,-9 0,-4-1,33 1,-28-2,-1 0,15-3,22 2,3 0,-5 2,-5 0,-8-1,-6 2,-4 1,-4 1,-1 0,-2-2,-3 0,-8-1,-4-3,-5 2,-1-1,3 0,4 1,-1 0,3 1,-1 0,-8-1,-3 0,-1 0,1 0,3 0,6 1,-2-1,-5-1,-1 1,-6-2,2 1,1 0,-2 0,-2-1,-4 0,-1 0,-2 0,-2 0,-2 1,-5-2,-3 0,-3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7:04:12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1,'72'0,"6"0,-15 0,2 0,11 0,-1 0,-4 0,-8 0,-21 0,-12 0,-5 0,-8 0,-6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7:04:19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0,'91'0,"-37"0,2 0,-4 0,1 0,1 0,-2 0,38 0,6 0,-35 0,3 0,4 0,0 0,0 0,-2 0,-5 0,-2 0,40 0,-5 0,-5 0,-1 0,0 0,0 0,3 0,-2 0,-3 0,-2 0,-4 0,-1 0,0 0,-3 0,0 0,-4 0,-3 0,-10 0,-6 0,-3 0,-4 0,10 3,-11-2,21 2,-32-3,22 0,-21 1,14 1,1 2,1 1,3 0,1 2,2 1,2-1,4-1,2-1,1-1,2-2,0 0,-2-2,2 0,-2 0,2 0,8 0,3 0,2 1,-8 1,-11 0,-6 3,-2 0,-2-1,1 1,-5-1,-5-1,-4 0,-2-2,0 0,0 0,-1 0,-1 1,-1 1,0-1,-2 0,-1-1,-4 0,-3-1,-1 0,-1 0,0 0,1 0,1 0,1 0,1 0,2 0,1 0,1 0,2 0,1 0,1 0,1 0,0 0,0 0,-3 0,-1 0,0 0,-2 0,3 0,4 0,4 0,1 0,3 0,-3 0,-1 0,1 0,-5 0,-1-1,4-1,-11 0,8 1,-12 1,5 0,-5 0,1 0,-4 0,-1 0,-2 0,-2 0,2 0,-6 0,12 0,-13 0,7 0,-3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7:04:21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1,'62'0,"-1"0,-10 0,6 0,7 0,8 0,11 0,-32 0,1 0,2 0,0 0,2 0,0 0,0 0,-2 0,-2 0,-1 0,3 0,0 0,-1 0,1 0,-1 0,-1 0,1 0,0 0,-2 0,1 0,-2 0,1 0,48 0,-49-1,1 2,0-1,1 1,48 2,-3-1,-3 2,-4 0,5 0,3 2,1-1,0 0,-6-1,-2 0,-2 1,-34-2,-2 0,21 0,-23 0,0 0,21-1,19 2,-1 2,0-1,1 1,3-1,-44-3,0 0,2 0,1 1,-1-1,1 0,-1 1,0 1,46 2,-5 3,-2 0,-4-3,0 0,-3-2,-1 1,-2-1,-3-2,-13 0,-10-2,-4 0,6 2,2 0,-1 1,-2 1,-7 0,2 0,-1 0,-2-1,1-1,1 2,-4-1,-2-1,-3-2,0 0,-1 0,-4 0,-2 0,-6 0,-3 0,-4 0,-4 0,-3 0,1 0,0 0,1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7:08:42.38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1 9 16383,'23'-5'0,"26"2"0,21 3 0,16 0 0,2 0 0,-12 0 0,-5 0 0,-6 0 0,-11 0 0,-3 0 0,-22 0 0,-12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B011-9971-E940-8AA2-F4D82306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3029C-6EAB-5A0E-7A7E-5B6AEA62E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44362-F82B-57FD-F9F0-DFB5703C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CD8E8-AB99-8911-D73F-1965E14D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0853C-AF17-70ED-FCBD-15106641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9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99CE-80DD-9033-E16B-2A45F8BD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B848D-0F89-CCB3-EB51-35C09D876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0DDAA-3821-3DC9-8D44-61F441C4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E1BA9-93D3-4758-1B7B-110E0D98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1CB7E-2474-75B8-AE66-9D4A626B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9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FC001-6999-BE4E-7CB8-8C292F4F3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C4BC9-9E7C-714F-247D-F324B6AEC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179DB-94F1-630F-0E9E-AE411DAC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37B5D-B2EB-CE72-D215-C12DC460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E4010-F0FC-7EC5-A877-38320067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B414-89BE-6457-B4FD-9EF213C6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A5FEA-FBD5-9A7F-9FB2-4948A835E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DDB6-827D-C98D-FAC3-1020BCF7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4914D-A828-37AE-2E1A-EEEB297E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24D79-6AD5-2693-05CF-44B8AA90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8671-4688-A2C2-CD91-C6010BEFB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B515E-B70F-0BD2-7BFA-65392FF10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D771E-6925-A8E1-BF5F-28328BB3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73AE1-CC2A-FA59-A5D0-37B014AD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09D7C-BF3C-FE97-86EB-740A9D43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1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6CDE-2FD2-BA8E-C0E5-61BDFA59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88B5B-9ADA-4C82-C4E9-FDD5106C5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A167C-B1FB-EFD2-0BD9-47259A00A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B2787-3ED0-83B9-8851-B8F876CF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C51E1-085F-0A99-7CBB-ED1DDC16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9939B-C2BF-4542-879C-18073CE1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FED-E1F9-C0BA-C792-5E72D717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5B0A4-87D9-BCF8-69DA-10E849F0A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56D0B-45A8-6F3C-E084-3004581EA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5E0DC-9737-5C9B-919F-7E3CA3AD3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77E0A-B7FA-A970-7353-09EEC608A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620EC-706C-A691-9196-55B8A0B1F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0B48D-ED4F-9308-2DD2-CA6AE5B10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F94A2-3498-5A89-F14F-47444DCD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6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3F47-8168-9B6D-73F2-6E341D5E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0F672-4740-0DD2-27C1-C670639F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D2A8A-45FF-F4FD-11D3-1AC4F083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710D0-0A88-5FED-5C90-741D1B14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3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D32D8-3C44-681B-DDD2-2826FBF69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1BFB1-0F2D-B496-27B7-DAD4587C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87683-FCCF-FD78-6AAA-24F8BF74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8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F09A-C3A6-3283-9FD8-83409930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02F-935D-9E5C-0A57-A2985A377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48163-9855-EE18-A1DA-9FBB8AC5C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91D0A-F8B2-CFB1-C4A8-C7B9B562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57928-417B-A424-674C-54BC717A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F22FE-62E8-E2C7-F340-F61EB96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7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9070-C206-21E6-E8D3-D06B8A64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AA2F5-3B90-9C0E-C32F-B3EE9C022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F817D-F11E-B73B-A3FF-F5528827B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5FE1-55E8-653D-A988-783E6E329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E8840-F3AD-555D-7699-5FDD391F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FC8F6-065C-CD21-2D10-5E4A4CB3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29A94-A9A5-EF9F-AAB0-13E4E9F77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4F9C5-627A-D957-F68B-6301C78D5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A9F5D-28A0-4DDC-3A1D-3E7573FA3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D08730-54F4-5E4D-8CBC-1D8EA752432F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14578-31CE-09F7-245E-B260B231E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9EB4C-24A6-C8D2-FA8E-F93607558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76D03-01C5-2649-A60B-FA4673788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A502-6A3D-F4E3-482B-49F302E2F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Envisioning Outlier Exposure by Large Language Models for Out-of-Distribution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69C80-08A8-695F-83A3-2759EFD022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Ruiyao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</a:p>
          <a:p>
            <a:r>
              <a:rPr lang="en-US" altLang="zh-CN" dirty="0"/>
              <a:t>2024/11/08</a:t>
            </a:r>
            <a:r>
              <a:rPr lang="zh-CN" altLang="en-US" dirty="0"/>
              <a:t>                       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3CB99-FFD5-0CD6-7081-07EE94B7A4C7}"/>
              </a:ext>
            </a:extLst>
          </p:cNvPr>
          <p:cNvSpPr txBox="1"/>
          <p:nvPr/>
        </p:nvSpPr>
        <p:spPr>
          <a:xfrm>
            <a:off x="187890" y="30062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ICML</a:t>
            </a:r>
            <a:r>
              <a:rPr lang="zh-CN" altLang="en-US" dirty="0"/>
              <a:t> </a:t>
            </a:r>
            <a:r>
              <a:rPr lang="en-US" altLang="zh-CN" dirty="0"/>
              <a:t>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1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6805-9A0E-C839-547C-EF8B8A05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document&#10;&#10;Description automatically generated">
            <a:extLst>
              <a:ext uri="{FF2B5EF4-FFF2-40B4-BE49-F238E27FC236}">
                <a16:creationId xmlns:a16="http://schemas.microsoft.com/office/drawing/2014/main" id="{0D020467-F4E7-190F-4432-6EEB2FF11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686" y="1253331"/>
            <a:ext cx="9044627" cy="4351338"/>
          </a:xfrm>
        </p:spPr>
      </p:pic>
    </p:spTree>
    <p:extLst>
      <p:ext uri="{BB962C8B-B14F-4D97-AF65-F5344CB8AC3E}">
        <p14:creationId xmlns:p14="http://schemas.microsoft.com/office/powerpoint/2010/main" val="180894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1BDA-341D-3071-DB2C-FD99AF27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88AA-2DAD-506B-9266-3B3F39F9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82303" cy="4351338"/>
          </a:xfrm>
        </p:spPr>
        <p:txBody>
          <a:bodyPr/>
          <a:lstStyle/>
          <a:p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E830754-0325-1D95-7781-4B9553D7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8" y="2377146"/>
            <a:ext cx="3631487" cy="24371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FFD358-7CA4-04D0-180E-7D74CDA9A454}"/>
              </a:ext>
            </a:extLst>
          </p:cNvPr>
          <p:cNvSpPr txBox="1">
            <a:spLocks/>
          </p:cNvSpPr>
          <p:nvPr/>
        </p:nvSpPr>
        <p:spPr>
          <a:xfrm>
            <a:off x="4504848" y="1825625"/>
            <a:ext cx="31823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LLM Prompts: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64A88E86-A82C-429A-22A6-AFC5F553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87" y="2377146"/>
            <a:ext cx="3686744" cy="24371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8DAB6D-30FC-CEFE-DE17-3B9B4C6F89FD}"/>
              </a:ext>
            </a:extLst>
          </p:cNvPr>
          <p:cNvSpPr txBox="1">
            <a:spLocks/>
          </p:cNvSpPr>
          <p:nvPr/>
        </p:nvSpPr>
        <p:spPr>
          <a:xfrm>
            <a:off x="8398604" y="1825625"/>
            <a:ext cx="31823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Various LLMs</a:t>
            </a:r>
            <a:endParaRPr lang="en-US" dirty="0"/>
          </a:p>
        </p:txBody>
      </p:sp>
      <p:pic>
        <p:nvPicPr>
          <p:cNvPr id="13" name="Picture 1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FEF37E5D-5EA7-C7DB-2851-565A540D5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443" y="2377146"/>
            <a:ext cx="3579282" cy="24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40DF-A155-6993-C8D0-89B89570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blue and pink bars&#10;&#10;Description automatically generated">
            <a:extLst>
              <a:ext uri="{FF2B5EF4-FFF2-40B4-BE49-F238E27FC236}">
                <a16:creationId xmlns:a16="http://schemas.microsoft.com/office/drawing/2014/main" id="{27AD7D52-2574-E9B6-FDAC-1CA15AA38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791"/>
            <a:ext cx="10515600" cy="2941006"/>
          </a:xfrm>
        </p:spPr>
      </p:pic>
    </p:spTree>
    <p:extLst>
      <p:ext uri="{BB962C8B-B14F-4D97-AF65-F5344CB8AC3E}">
        <p14:creationId xmlns:p14="http://schemas.microsoft.com/office/powerpoint/2010/main" val="319976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F11F-087A-6783-967E-091A7920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 descr="A close-up of a text&#10;&#10;Description automatically generated">
            <a:extLst>
              <a:ext uri="{FF2B5EF4-FFF2-40B4-BE49-F238E27FC236}">
                <a16:creationId xmlns:a16="http://schemas.microsoft.com/office/drawing/2014/main" id="{A6DF4231-9AEF-373C-6FA9-9D15B92A6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872" y="1690688"/>
            <a:ext cx="9648255" cy="4351338"/>
          </a:xfrm>
        </p:spPr>
      </p:pic>
    </p:spTree>
    <p:extLst>
      <p:ext uri="{BB962C8B-B14F-4D97-AF65-F5344CB8AC3E}">
        <p14:creationId xmlns:p14="http://schemas.microsoft.com/office/powerpoint/2010/main" val="213821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A2A6-706D-D793-0076-7A390D04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Out-of-Distribution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9CFCB8A0-9D21-844E-BDB1-CB34E1FD6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9441"/>
            <a:ext cx="10515600" cy="4021824"/>
          </a:xfrm>
        </p:spPr>
      </p:pic>
    </p:spTree>
    <p:extLst>
      <p:ext uri="{BB962C8B-B14F-4D97-AF65-F5344CB8AC3E}">
        <p14:creationId xmlns:p14="http://schemas.microsoft.com/office/powerpoint/2010/main" val="69903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BBFD-418D-491D-5CB5-3988ACF3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4EFC-82AB-7EEA-39FD-BEEA65C62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B88C46-1943-4329-976B-9AD4F9F4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6464"/>
            <a:ext cx="10146224" cy="486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50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E872-D676-BB8B-ABFA-605FE155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CLIP-based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OOD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C421432-23D7-6023-D5A7-F5709021E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562035" cy="34615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DA2C8-8239-EC4F-4A34-5ABF29D81592}"/>
              </a:ext>
            </a:extLst>
          </p:cNvPr>
          <p:cNvSpPr txBox="1"/>
          <p:nvPr/>
        </p:nvSpPr>
        <p:spPr>
          <a:xfrm>
            <a:off x="8149796" y="1592818"/>
            <a:ext cx="3949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pre-trained model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he goal of OOD detection is to</a:t>
            </a:r>
            <a:r>
              <a:rPr lang="en-US" altLang="zh-CN" dirty="0"/>
              <a:t>:</a:t>
            </a:r>
            <a:endParaRPr lang="en-US" dirty="0"/>
          </a:p>
          <a:p>
            <a:pPr marL="342900" indent="-342900">
              <a:buAutoNum type="arabicParenBoth"/>
            </a:pPr>
            <a:r>
              <a:rPr lang="en-US" dirty="0"/>
              <a:t>detect samples that do not belong to any of the known classes; </a:t>
            </a:r>
          </a:p>
          <a:p>
            <a:r>
              <a:rPr lang="en-US" dirty="0"/>
              <a:t>(2) otherwise, assign test samples to one of the known classes.</a:t>
            </a:r>
            <a:endParaRPr lang="en-US" altLang="zh-CN" dirty="0"/>
          </a:p>
        </p:txBody>
      </p:sp>
      <p:pic>
        <p:nvPicPr>
          <p:cNvPr id="9" name="Picture 8" descr="A black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4D6D864-6416-790C-0983-E4ABBE1B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35" y="3717450"/>
            <a:ext cx="2460505" cy="532237"/>
          </a:xfrm>
          <a:prstGeom prst="rect">
            <a:avLst/>
          </a:prstGeom>
        </p:spPr>
      </p:pic>
      <p:pic>
        <p:nvPicPr>
          <p:cNvPr id="11" name="Picture 10" descr="A mathematical equation with a smiley face&#10;&#10;Description automatically generated">
            <a:extLst>
              <a:ext uri="{FF2B5EF4-FFF2-40B4-BE49-F238E27FC236}">
                <a16:creationId xmlns:a16="http://schemas.microsoft.com/office/drawing/2014/main" id="{BA77ABB1-7D1D-C39B-CED9-E8C64FDDB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796" y="4370022"/>
            <a:ext cx="3718180" cy="661875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7929EF2-421D-F007-02E3-A0AD4D191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126" y="5031897"/>
            <a:ext cx="4194833" cy="8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2556-DF10-6F5A-7FF9-6B2BBC2D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pic>
        <p:nvPicPr>
          <p:cNvPr id="5" name="Content Placeholder 4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9D4108B-3875-1094-0525-245067D73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8439"/>
            <a:ext cx="10515600" cy="33811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CB741C-D0DE-D1FE-FAE2-071AFD4BE6C0}"/>
              </a:ext>
            </a:extLst>
          </p:cNvPr>
          <p:cNvSpPr txBox="1"/>
          <p:nvPr/>
        </p:nvSpPr>
        <p:spPr>
          <a:xfrm>
            <a:off x="1043710" y="5119561"/>
            <a:ext cx="263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</a:t>
            </a:r>
            <a:r>
              <a:rPr lang="en-US" dirty="0"/>
              <a:t>uch an approach often fails when encountering hard OOD samples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5CE34-B2CB-93B5-3F33-A0245F0DD7A6}"/>
              </a:ext>
            </a:extLst>
          </p:cNvPr>
          <p:cNvSpPr/>
          <p:nvPr/>
        </p:nvSpPr>
        <p:spPr>
          <a:xfrm>
            <a:off x="838200" y="5119561"/>
            <a:ext cx="2973779" cy="96060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EE429C-4DE5-50AF-FCDF-2DF6FA76D355}"/>
              </a:ext>
            </a:extLst>
          </p:cNvPr>
          <p:cNvCxnSpPr/>
          <p:nvPr/>
        </p:nvCxnSpPr>
        <p:spPr>
          <a:xfrm flipV="1">
            <a:off x="838200" y="4818743"/>
            <a:ext cx="555171" cy="3008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B88C6-6858-C313-4F71-EC3181D75DD2}"/>
              </a:ext>
            </a:extLst>
          </p:cNvPr>
          <p:cNvSpPr txBox="1"/>
          <p:nvPr/>
        </p:nvSpPr>
        <p:spPr>
          <a:xfrm>
            <a:off x="4018273" y="628859"/>
            <a:ext cx="4155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Is it possible to generate the potential outlier class labels for OOD detection without access to test-time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1F0D6E-D06F-9EA2-15C2-851458C4F06E}"/>
              </a:ext>
            </a:extLst>
          </p:cNvPr>
          <p:cNvSpPr txBox="1"/>
          <p:nvPr/>
        </p:nvSpPr>
        <p:spPr>
          <a:xfrm>
            <a:off x="7651731" y="5119561"/>
            <a:ext cx="349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dirty="0"/>
              <a:t>esign LLM prompts to generate potential outlier class labels specialized for OOD detection, following a visual similarity rule.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F2FFA3-E937-DCEE-8497-0635E5D6A802}"/>
              </a:ext>
            </a:extLst>
          </p:cNvPr>
          <p:cNvSpPr/>
          <p:nvPr/>
        </p:nvSpPr>
        <p:spPr>
          <a:xfrm>
            <a:off x="7577510" y="5100923"/>
            <a:ext cx="3496559" cy="121896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2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D23A-E32F-6B64-123D-FA69B2AF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9E797-608C-65AA-127A-2BA1AAD8B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Nanum Pen Script" panose="03040600000000000000" pitchFamily="66" charset="-127"/>
                <a:cs typeface="Times New Roman" panose="02020603050405020304" pitchFamily="18" charset="0"/>
              </a:rPr>
              <a:t>How to guide LLM to generate the desired outlier class label? </a:t>
            </a:r>
          </a:p>
          <a:p>
            <a:r>
              <a:rPr lang="en-US" dirty="0">
                <a:latin typeface="Times New Roman" panose="02020603050405020304" pitchFamily="18" charset="0"/>
                <a:ea typeface="Nanum Pen Script" panose="03040600000000000000" pitchFamily="66" charset="-127"/>
                <a:cs typeface="Times New Roman" panose="02020603050405020304" pitchFamily="18" charset="0"/>
              </a:rPr>
              <a:t>How can we sharpen the distinction between ID and OOD samples given the envisioned outlier class label?</a:t>
            </a:r>
          </a:p>
        </p:txBody>
      </p:sp>
    </p:spTree>
    <p:extLst>
      <p:ext uri="{BB962C8B-B14F-4D97-AF65-F5344CB8AC3E}">
        <p14:creationId xmlns:p14="http://schemas.microsoft.com/office/powerpoint/2010/main" val="152698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99E9-79E4-AE76-C0FC-4191E910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E0E5-D493-D288-BBB0-2CDFE8C2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Far OOD Detection </a:t>
            </a:r>
            <a:r>
              <a:rPr lang="en-US" sz="2000" dirty="0"/>
              <a:t>refers to identifying OOD classes that are distant from the ID classes in the label space</a:t>
            </a:r>
            <a:r>
              <a:rPr lang="en-US" altLang="zh-CN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Near OOD Detection </a:t>
            </a:r>
            <a:r>
              <a:rPr lang="en-US" sz="2000" dirty="0"/>
              <a:t>pertains to identifying OOD classes that are relatively close to the ID class</a:t>
            </a:r>
            <a:r>
              <a:rPr lang="en-US" altLang="zh-CN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 </a:t>
            </a:r>
            <a:r>
              <a:rPr lang="en-US" sz="2000" b="1" dirty="0"/>
              <a:t>fine-grained OOD detection</a:t>
            </a:r>
            <a:r>
              <a:rPr lang="en-US" sz="2000" dirty="0"/>
              <a:t>, both ID and OOD samples fall under the same major category</a:t>
            </a:r>
            <a:r>
              <a:rPr lang="en-US" altLang="zh-CN" sz="2000" dirty="0"/>
              <a:t>.</a:t>
            </a:r>
            <a:endParaRPr lang="en-US" sz="2000" dirty="0"/>
          </a:p>
        </p:txBody>
      </p:sp>
      <p:pic>
        <p:nvPicPr>
          <p:cNvPr id="2050" name="Picture 2" descr="Pembroke Welsh Corgi Dog Breed Information">
            <a:extLst>
              <a:ext uri="{FF2B5EF4-FFF2-40B4-BE49-F238E27FC236}">
                <a16:creationId xmlns:a16="http://schemas.microsoft.com/office/drawing/2014/main" id="{B12C49D5-4BFE-9943-D36B-334ABC02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78" y="2247900"/>
            <a:ext cx="1345471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4 McLaren 750S Prices, Reviews, and ...">
            <a:extLst>
              <a:ext uri="{FF2B5EF4-FFF2-40B4-BE49-F238E27FC236}">
                <a16:creationId xmlns:a16="http://schemas.microsoft.com/office/drawing/2014/main" id="{B07E0353-5F26-5877-8336-DDA6C2CA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590" y="2247900"/>
            <a:ext cx="1345471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0 Cats That Look Like Tigers | Reader's Digest">
            <a:extLst>
              <a:ext uri="{FF2B5EF4-FFF2-40B4-BE49-F238E27FC236}">
                <a16:creationId xmlns:a16="http://schemas.microsoft.com/office/drawing/2014/main" id="{8655AE6C-9E19-3DF6-0D99-6797026F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348" y="3714751"/>
            <a:ext cx="1569041" cy="104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bout the Mini Aussie Dog Breed ...">
            <a:extLst>
              <a:ext uri="{FF2B5EF4-FFF2-40B4-BE49-F238E27FC236}">
                <a16:creationId xmlns:a16="http://schemas.microsoft.com/office/drawing/2014/main" id="{BB0A8714-7D60-6DED-4EE6-CE6A27268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590" y="5349082"/>
            <a:ext cx="1345471" cy="9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embroke Welsh Corgi Dog Breed Information">
            <a:extLst>
              <a:ext uri="{FF2B5EF4-FFF2-40B4-BE49-F238E27FC236}">
                <a16:creationId xmlns:a16="http://schemas.microsoft.com/office/drawing/2014/main" id="{6BDF5F01-7723-5BD3-DF96-4643B2BFE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78" y="5349082"/>
            <a:ext cx="1345471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9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5F86-6617-9843-A5B4-582680BA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EC082EC6-0B85-1F3A-322B-4C09BDA67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4055533" cy="615555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7E9D53-9584-00BC-DBE9-43174E0C02D8}"/>
                  </a:ext>
                </a:extLst>
              </p14:cNvPr>
              <p14:cNvContentPartPr/>
              <p14:nvPr/>
            </p14:nvContentPartPr>
            <p14:xfrm>
              <a:off x="2751624" y="1070547"/>
              <a:ext cx="1750680" cy="12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7E9D53-9584-00BC-DBE9-43174E0C02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4" y="962547"/>
                <a:ext cx="18583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09D6BE-60E5-4E91-B539-DA8DE995CB05}"/>
                  </a:ext>
                </a:extLst>
              </p14:cNvPr>
              <p14:cNvContentPartPr/>
              <p14:nvPr/>
            </p14:nvContentPartPr>
            <p14:xfrm>
              <a:off x="1058544" y="1231827"/>
              <a:ext cx="2707560" cy="37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09D6BE-60E5-4E91-B539-DA8DE995CB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544" y="1124187"/>
                <a:ext cx="28152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D8F009-FE59-E5E1-BEEF-550FCA3C05C2}"/>
                  </a:ext>
                </a:extLst>
              </p14:cNvPr>
              <p14:cNvContentPartPr/>
              <p14:nvPr/>
            </p14:nvContentPartPr>
            <p14:xfrm>
              <a:off x="1371024" y="3166190"/>
              <a:ext cx="2819880" cy="68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D8F009-FE59-E5E1-BEEF-550FCA3C05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7384" y="3058190"/>
                <a:ext cx="29275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48E32A-8781-B5A6-5157-8B99366EEC5C}"/>
                  </a:ext>
                </a:extLst>
              </p14:cNvPr>
              <p14:cNvContentPartPr/>
              <p14:nvPr/>
            </p14:nvContentPartPr>
            <p14:xfrm>
              <a:off x="1139904" y="3288950"/>
              <a:ext cx="1781640" cy="67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48E32A-8781-B5A6-5157-8B99366EEC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6264" y="3181310"/>
                <a:ext cx="18892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89DCE2-891E-5EF3-63AB-C630F58DAF0D}"/>
                  </a:ext>
                </a:extLst>
              </p14:cNvPr>
              <p14:cNvContentPartPr/>
              <p14:nvPr/>
            </p14:nvContentPartPr>
            <p14:xfrm>
              <a:off x="4239504" y="3156470"/>
              <a:ext cx="24840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89DCE2-891E-5EF3-63AB-C630F58DAF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85864" y="3048830"/>
                <a:ext cx="356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949F6DC-AC92-4F8F-2F51-031D5A7F8CAD}"/>
                  </a:ext>
                </a:extLst>
              </p14:cNvPr>
              <p14:cNvContentPartPr/>
              <p14:nvPr/>
            </p14:nvContentPartPr>
            <p14:xfrm>
              <a:off x="2256999" y="4865695"/>
              <a:ext cx="2322720" cy="41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949F6DC-AC92-4F8F-2F51-031D5A7F8C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2999" y="4757695"/>
                <a:ext cx="24303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D2F0EF-E705-EBD8-4969-5A2776AADA4B}"/>
                  </a:ext>
                </a:extLst>
              </p14:cNvPr>
              <p14:cNvContentPartPr/>
              <p14:nvPr/>
            </p14:nvContentPartPr>
            <p14:xfrm>
              <a:off x="1116879" y="5005375"/>
              <a:ext cx="2202840" cy="72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D2F0EF-E705-EBD8-4969-5A2776AADA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2879" y="4897375"/>
                <a:ext cx="2310480" cy="2883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F99D1DAA-F9E8-B42A-6F22-E50D8D86DE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5262" y="266218"/>
            <a:ext cx="5698538" cy="39651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3A2452-3103-C2BA-3E10-9D93CECEB070}"/>
                  </a:ext>
                </a:extLst>
              </p14:cNvPr>
              <p14:cNvContentPartPr/>
              <p14:nvPr/>
            </p14:nvContentPartPr>
            <p14:xfrm>
              <a:off x="6023461" y="2941455"/>
              <a:ext cx="244800" cy="3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3A2452-3103-C2BA-3E10-9D93CECEB0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14821" y="2887815"/>
                <a:ext cx="262440" cy="1108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6CCEFE8-305F-4675-05F4-64F9720C51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55262" y="4386074"/>
            <a:ext cx="5030392" cy="12386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D3C8D2-5B0E-1901-2468-2224D6C1DBBD}"/>
              </a:ext>
            </a:extLst>
          </p:cNvPr>
          <p:cNvSpPr txBox="1"/>
          <p:nvPr/>
        </p:nvSpPr>
        <p:spPr>
          <a:xfrm>
            <a:off x="5599285" y="5722984"/>
            <a:ext cx="581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</a:t>
            </a:r>
            <a:r>
              <a:rPr lang="en-US" dirty="0"/>
              <a:t>ntuition: samples visually similar to the envisioned class should have lower scores, thus making it easier to distinguish between the ID and OOD score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967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B961-9130-AABF-D790-5F6EEE3E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en-US" dirty="0"/>
          </a:p>
        </p:txBody>
      </p:sp>
      <p:pic>
        <p:nvPicPr>
          <p:cNvPr id="5" name="Content Placeholder 4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7CD98EC5-E5E2-AE39-C2C4-BD646CD36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6700"/>
            <a:ext cx="7294750" cy="48021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634DFE-4DB5-624C-D884-DF1E5599FD49}"/>
              </a:ext>
            </a:extLst>
          </p:cNvPr>
          <p:cNvSpPr txBox="1"/>
          <p:nvPr/>
        </p:nvSpPr>
        <p:spPr>
          <a:xfrm>
            <a:off x="8335107" y="1566700"/>
            <a:ext cx="33645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Backbone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CLIP;</a:t>
            </a:r>
            <a:r>
              <a:rPr lang="en-US" dirty="0"/>
              <a:t> GPT-3.5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FPR95, the false positive rate of OOD data when the true positive rate is at 95% for ID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AUROC, the area under the receiver operating characteristic curve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generates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5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5708</TotalTime>
  <Words>287</Words>
  <Application>Microsoft Macintosh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Nanum Pen Script</vt:lpstr>
      <vt:lpstr>Aptos</vt:lpstr>
      <vt:lpstr>Aptos Display</vt:lpstr>
      <vt:lpstr>Arial</vt:lpstr>
      <vt:lpstr>Times New Roman</vt:lpstr>
      <vt:lpstr>Office Theme</vt:lpstr>
      <vt:lpstr>Envisioning Outlier Exposure by Large Language Models for Out-of-Distribution Detection</vt:lpstr>
      <vt:lpstr>Traditional Out-of-Distribution Detection </vt:lpstr>
      <vt:lpstr>CLIP</vt:lpstr>
      <vt:lpstr>CLIP-based Zero-Shot OOD Detection</vt:lpstr>
      <vt:lpstr>Motivation</vt:lpstr>
      <vt:lpstr>PowerPoint Presentation</vt:lpstr>
      <vt:lpstr>PowerPoint Presentation</vt:lpstr>
      <vt:lpstr>PowerPoint Presentation</vt:lpstr>
      <vt:lpstr>Experiments</vt:lpstr>
      <vt:lpstr>PowerPoint Presentation</vt:lpstr>
      <vt:lpstr>Ablation Study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2918544567@qq.com</dc:creator>
  <cp:lastModifiedBy>2918544567@qq.com</cp:lastModifiedBy>
  <cp:revision>4</cp:revision>
  <dcterms:created xsi:type="dcterms:W3CDTF">2024-11-04T21:43:14Z</dcterms:created>
  <dcterms:modified xsi:type="dcterms:W3CDTF">2024-11-08T20:51:38Z</dcterms:modified>
</cp:coreProperties>
</file>